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0" r:id="rId4"/>
    <p:sldId id="258" r:id="rId5"/>
    <p:sldId id="263" r:id="rId6"/>
    <p:sldId id="264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8" r:id="rId17"/>
    <p:sldId id="290" r:id="rId18"/>
    <p:sldId id="275" r:id="rId19"/>
    <p:sldId id="276" r:id="rId20"/>
    <p:sldId id="287" r:id="rId21"/>
    <p:sldId id="279" r:id="rId22"/>
    <p:sldId id="280" r:id="rId23"/>
    <p:sldId id="282" r:id="rId24"/>
    <p:sldId id="292" r:id="rId25"/>
    <p:sldId id="293" r:id="rId26"/>
    <p:sldId id="294" r:id="rId27"/>
    <p:sldId id="285" r:id="rId28"/>
    <p:sldId id="283" r:id="rId29"/>
    <p:sldId id="284" r:id="rId30"/>
    <p:sldId id="289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0" autoAdjust="0"/>
    <p:restoredTop sz="94660"/>
  </p:normalViewPr>
  <p:slideViewPr>
    <p:cSldViewPr>
      <p:cViewPr varScale="1">
        <p:scale>
          <a:sx n="68" d="100"/>
          <a:sy n="68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низкий уровень знаний ПДД</c:v>
                </c:pt>
                <c:pt idx="1">
                  <c:v>средний уровень знаний ПДД</c:v>
                </c:pt>
                <c:pt idx="2">
                  <c:v>высокий уровень знаний ПДД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45</c:v>
                </c:pt>
                <c:pt idx="2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8D3-44F6-A329-0EF3F7E8005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низкий уровень знаний ПДД</c:v>
                </c:pt>
                <c:pt idx="1">
                  <c:v>средний уровень знаний ПДД</c:v>
                </c:pt>
                <c:pt idx="2">
                  <c:v>высокий уровень знаний ПДД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8D3-44F6-A329-0EF3F7E8005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низкий уровень знаний ПДД</c:v>
                </c:pt>
                <c:pt idx="1">
                  <c:v>средний уровень знаний ПДД</c:v>
                </c:pt>
                <c:pt idx="2">
                  <c:v>высокий уровень знаний ПДД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8D3-44F6-A329-0EF3F7E80059}"/>
            </c:ext>
          </c:extLst>
        </c:ser>
        <c:shape val="box"/>
        <c:axId val="196401408"/>
        <c:axId val="160501760"/>
        <c:axId val="0"/>
      </c:bar3DChart>
      <c:catAx>
        <c:axId val="196401408"/>
        <c:scaling>
          <c:orientation val="minMax"/>
        </c:scaling>
        <c:axPos val="b"/>
        <c:numFmt formatCode="General" sourceLinked="0"/>
        <c:tickLblPos val="nextTo"/>
        <c:crossAx val="160501760"/>
        <c:crosses val="autoZero"/>
        <c:auto val="1"/>
        <c:lblAlgn val="ctr"/>
        <c:lblOffset val="100"/>
      </c:catAx>
      <c:valAx>
        <c:axId val="160501760"/>
        <c:scaling>
          <c:orientation val="minMax"/>
        </c:scaling>
        <c:axPos val="l"/>
        <c:majorGridlines/>
        <c:numFmt formatCode="General" sourceLinked="1"/>
        <c:tickLblPos val="nextTo"/>
        <c:crossAx val="1964014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4 Г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70-4430-B4A2-AFC2F436A9A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кл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70-4430-B4A2-AFC2F436A9A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 кл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70-4430-B4A2-AFC2F436A9AB}"/>
            </c:ext>
          </c:extLst>
        </c:ser>
        <c:axId val="198419584"/>
        <c:axId val="198421120"/>
      </c:barChart>
      <c:catAx>
        <c:axId val="198419584"/>
        <c:scaling>
          <c:orientation val="minMax"/>
        </c:scaling>
        <c:axPos val="b"/>
        <c:numFmt formatCode="General" sourceLinked="0"/>
        <c:tickLblPos val="nextTo"/>
        <c:crossAx val="198421120"/>
        <c:crosses val="autoZero"/>
        <c:auto val="1"/>
        <c:lblAlgn val="ctr"/>
        <c:lblOffset val="100"/>
      </c:catAx>
      <c:valAx>
        <c:axId val="198421120"/>
        <c:scaling>
          <c:orientation val="minMax"/>
        </c:scaling>
        <c:axPos val="l"/>
        <c:majorGridlines/>
        <c:numFmt formatCode="General" sourceLinked="1"/>
        <c:tickLblPos val="nextTo"/>
        <c:crossAx val="19841958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AF972-3E1C-460B-9CE1-6AE40AFE4043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20817-AA93-4720-AB09-A84D2C673A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2910" y="1196752"/>
            <a:ext cx="6315092" cy="22020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Научно – исследовательский проект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Зачем Дорога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Без опасности?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285852" y="4214818"/>
            <a:ext cx="4986350" cy="12573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Автор: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Крутиков Кирилл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Ученик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«В»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класса.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Научный</a:t>
            </a: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руководитель: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Котова Ирина Валерьевна,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baseline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высшей</a:t>
            </a:r>
            <a:r>
              <a:rPr lang="ru-RU" sz="1400" baseline="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aseline="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48680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</a:t>
            </a:r>
          </a:p>
          <a:p>
            <a:pPr algn="ctr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общеобразовательная школа №35</a:t>
            </a:r>
          </a:p>
        </p:txBody>
      </p:sp>
      <p:pic>
        <p:nvPicPr>
          <p:cNvPr id="8" name="Рисунок 7" descr="конкурсная заставка логотип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4047" y="428604"/>
            <a:ext cx="375539" cy="357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699792" y="580526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Каменск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Уральский ГО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8880" y="1412776"/>
            <a:ext cx="699512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определить, </a:t>
            </a:r>
            <a:b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стоит или движется машина, взрослому необходимо четверть секунды, </a:t>
            </a:r>
            <a:b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ребенку - </a:t>
            </a:r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четыре секунды!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AutoShape 2" descr="https://a.d-cd.net/8993a28s-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 descr="C:\Documents and Settings\Администратор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212976"/>
            <a:ext cx="5882086" cy="340838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92696"/>
            <a:ext cx="671743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Обработка данных 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проведения опроса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979712" y="1556792"/>
          <a:ext cx="7776864" cy="475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47664" y="1052736"/>
            <a:ext cx="7344816" cy="936104"/>
          </a:xfrm>
        </p:spPr>
        <p:txBody>
          <a:bodyPr/>
          <a:lstStyle/>
          <a:p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Участие в смотре уголков по ПДД.</a:t>
            </a:r>
          </a:p>
          <a:p>
            <a:endParaRPr lang="ru-RU" dirty="0"/>
          </a:p>
        </p:txBody>
      </p:sp>
      <p:pic>
        <p:nvPicPr>
          <p:cNvPr id="3074" name="Picture 2" descr="C:\Users\User\Desktop\Котова\IMG_20200317_151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00000">
            <a:off x="1193921" y="1592108"/>
            <a:ext cx="2355726" cy="31409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5" name="Picture 3" descr="C:\Users\User\Desktop\Котова\IMG_20200317_151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915054"/>
            <a:ext cx="3923928" cy="29429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C:\Users\User\Desktop\Котова\IMG_20200317_152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00000">
            <a:off x="5921017" y="1876710"/>
            <a:ext cx="3360373" cy="25202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7" name="Picture 5" descr="C:\Users\User\Desktop\Котова\IMG_20200317_1522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412776"/>
            <a:ext cx="2085696" cy="278092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24744"/>
            <a:ext cx="6645424" cy="1143000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Патрулирование перекрестков вблизи школы совместно 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 родителями и 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сотрудниками ГИБДД.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564904"/>
            <a:ext cx="5611292" cy="40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G_20211014_1309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76672"/>
            <a:ext cx="6806902" cy="621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6"/>
          <p:cNvPicPr>
            <a:picLocks noChangeAspect="1" noChangeArrowheads="1"/>
          </p:cNvPicPr>
          <p:nvPr/>
        </p:nvPicPr>
        <p:blipFill>
          <a:blip r:embed="rId2" cstate="print"/>
          <a:srcRect l="7362" t="16595" r="11349"/>
          <a:stretch>
            <a:fillRect/>
          </a:stretch>
        </p:blipFill>
        <p:spPr bwMode="auto">
          <a:xfrm>
            <a:off x="1691680" y="548680"/>
            <a:ext cx="400066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71" name="Picture 3" descr="IMG_20211014_130503"/>
          <p:cNvPicPr>
            <a:picLocks noChangeAspect="1" noChangeArrowheads="1"/>
          </p:cNvPicPr>
          <p:nvPr/>
        </p:nvPicPr>
        <p:blipFill>
          <a:blip r:embed="rId3" cstate="print"/>
          <a:srcRect l="13640"/>
          <a:stretch>
            <a:fillRect/>
          </a:stretch>
        </p:blipFill>
        <p:spPr bwMode="auto">
          <a:xfrm>
            <a:off x="5652120" y="1556792"/>
            <a:ext cx="2939405" cy="487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Ирина\школа\фото детей\пдд\DSCN3370.jpg"/>
          <p:cNvPicPr>
            <a:picLocks noChangeAspect="1" noChangeArrowheads="1"/>
          </p:cNvPicPr>
          <p:nvPr/>
        </p:nvPicPr>
        <p:blipFill>
          <a:blip r:embed="rId2" cstate="print"/>
          <a:srcRect l="6429" r="17500" b="3750"/>
          <a:stretch>
            <a:fillRect/>
          </a:stretch>
        </p:blipFill>
        <p:spPr bwMode="auto">
          <a:xfrm>
            <a:off x="2267744" y="620688"/>
            <a:ext cx="5832648" cy="55446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school6.edusite.ru/DswMedia/svetootrajate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00000">
            <a:off x="6145361" y="437328"/>
            <a:ext cx="2320082" cy="3318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7" name="Picture 3" descr="https://1.bp.blogspot.com/-qyg6b5jKdFo/XXSI3UFcfCI/AAAAAAAAEUA/6HYRS92hcfsjekOIWsdVI-ewul-VTZy8ACEwYBhgL/s1600/flick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8656" y="332656"/>
            <a:ext cx="229027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8" name="Picture 4" descr="http://mds456.ucoz.com/2017-2018/listovka-peshekhod_posmotri_po_storona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900000">
            <a:off x="1624247" y="573119"/>
            <a:ext cx="2264564" cy="308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9" name="Picture 5" descr="http://novopetrschooll.ucoz.ru/doc2/pamjatka_peshekho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77840" y="3573016"/>
            <a:ext cx="2395907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6923112" cy="1143000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городских акциях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qBgnqUCFV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700808"/>
            <a:ext cx="607446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G20230302142000_00"/>
          <p:cNvPicPr>
            <a:picLocks noChangeAspect="1" noChangeArrowheads="1"/>
          </p:cNvPicPr>
          <p:nvPr/>
        </p:nvPicPr>
        <p:blipFill>
          <a:blip r:embed="rId2" cstate="print"/>
          <a:srcRect l="1706" t="11363"/>
          <a:stretch>
            <a:fillRect/>
          </a:stretch>
        </p:blipFill>
        <p:spPr bwMode="auto">
          <a:xfrm>
            <a:off x="1691680" y="548680"/>
            <a:ext cx="689875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dpol2.ru/wp-content/uploads/2019/08/AC_148-1024x768-1.png"/>
          <p:cNvPicPr>
            <a:picLocks noChangeAspect="1" noChangeArrowheads="1"/>
          </p:cNvPicPr>
          <p:nvPr/>
        </p:nvPicPr>
        <p:blipFill>
          <a:blip r:embed="rId2" cstate="print"/>
          <a:srcRect l="11099" r="7563"/>
          <a:stretch>
            <a:fillRect/>
          </a:stretch>
        </p:blipFill>
        <p:spPr bwMode="auto">
          <a:xfrm>
            <a:off x="2195736" y="620688"/>
            <a:ext cx="5544616" cy="511256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_20220305_1332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76671"/>
            <a:ext cx="6878985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980728"/>
            <a:ext cx="6717432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Участие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в городском конкурсе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«Безопасное колесо»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C:\Users\Учитель\Desktop\котова\Безопасное колесо\2023\IMG20230428134203_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1773" y="2276872"/>
            <a:ext cx="4992555" cy="37444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2" descr="DSCN32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Учитель\Desktop\котова\Безопасное колесо\2023\IMG20230428171110_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04664"/>
            <a:ext cx="4644516" cy="619268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9712" y="476672"/>
            <a:ext cx="663508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Разработка безопасного маршрута от дома до школы</a:t>
            </a:r>
          </a:p>
        </p:txBody>
      </p:sp>
      <p:pic>
        <p:nvPicPr>
          <p:cNvPr id="1026" name="Picture 2" descr="C:\Users\User\Desktop\Котова\IMG_20200317_151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900000">
            <a:off x="1765401" y="1468624"/>
            <a:ext cx="2548165" cy="339755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C:\Users\User\Desktop\Котова\IMG_20200317_151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501008"/>
            <a:ext cx="3995936" cy="2996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C:\Users\User\Desktop\Котова\IMG_20200317_151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00000">
            <a:off x="5606703" y="1567945"/>
            <a:ext cx="2733282" cy="364437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Котова\IMG_20200317_15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76672"/>
            <a:ext cx="2931790" cy="390905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C:\Users\User\Desktop\Котова\IMG_20200317_151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852936"/>
            <a:ext cx="2733768" cy="36450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C:\Users\User\Desktop\Котова\IMG_20200317_151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76672"/>
            <a:ext cx="2592288" cy="345638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Макет перекрестка школы №35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Администратор\Рабочий стол\IMG_20200317_161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836712"/>
            <a:ext cx="7128792" cy="583264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дминистратор\Рабочий стол\IMG_20200317_161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60648"/>
            <a:ext cx="4608512" cy="34563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C:\Documents and Settings\Администратор\Рабочий стол\IMG_20200317_161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9619" y="3284984"/>
            <a:ext cx="4416491" cy="331236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556792"/>
            <a:ext cx="678944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Исходя из ПДД,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не существует такого термина, как лежачий полицейский, правильное название знака -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«искусственная неровность»</a:t>
            </a:r>
          </a:p>
        </p:txBody>
      </p:sp>
      <p:pic>
        <p:nvPicPr>
          <p:cNvPr id="43010" name="Picture 2" descr="C:\Documents and Settings\Администратор\Рабочий стол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933056"/>
            <a:ext cx="4676455" cy="262660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Завершающий этап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835696" y="1052736"/>
          <a:ext cx="6768752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908720"/>
            <a:ext cx="692311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Ответили ли мы на главный вопрос проекта: </a:t>
            </a:r>
            <a:b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«Зачем Дорога Без опасности?»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Documents and Settings\Администратор\Рабочий стол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556198"/>
            <a:ext cx="3611314" cy="43018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Кружок ЮИД </a:t>
            </a:r>
            <a:b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«Дорожный патруль»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Администратор\Рабочий стол\6.jpg"/>
          <p:cNvPicPr>
            <a:picLocks noChangeAspect="1" noChangeArrowheads="1"/>
          </p:cNvPicPr>
          <p:nvPr/>
        </p:nvPicPr>
        <p:blipFill>
          <a:blip r:embed="rId2" cstate="print"/>
          <a:srcRect l="10881" r="9688" b="3896"/>
          <a:stretch>
            <a:fillRect/>
          </a:stretch>
        </p:blipFill>
        <p:spPr bwMode="auto">
          <a:xfrm>
            <a:off x="2058532" y="260648"/>
            <a:ext cx="5753828" cy="583264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500042"/>
            <a:ext cx="6500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Патрулирование перекрестка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Picture 1" descr="C:\Documents and Settings\Администратор\Рабочий стол\фото с тел\IMG_20191009_120811.jpg"/>
          <p:cNvPicPr>
            <a:picLocks noChangeAspect="1" noChangeArrowheads="1"/>
          </p:cNvPicPr>
          <p:nvPr/>
        </p:nvPicPr>
        <p:blipFill>
          <a:blip r:embed="rId3" cstate="print"/>
          <a:srcRect l="8517" t="3194" r="33993" b="10571"/>
          <a:stretch>
            <a:fillRect/>
          </a:stretch>
        </p:blipFill>
        <p:spPr bwMode="auto">
          <a:xfrm>
            <a:off x="5940152" y="1196752"/>
            <a:ext cx="2808312" cy="56166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" name="Picture 2" descr="C:\Documents and Settings\Администратор\Рабочий стол\фото с тел\IMG_20191009_120617.jpg"/>
          <p:cNvPicPr>
            <a:picLocks noChangeAspect="1" noChangeArrowheads="1"/>
          </p:cNvPicPr>
          <p:nvPr/>
        </p:nvPicPr>
        <p:blipFill>
          <a:blip r:embed="rId4" cstate="print"/>
          <a:srcRect l="1709" t="7692" b="12821"/>
          <a:stretch>
            <a:fillRect/>
          </a:stretch>
        </p:blipFill>
        <p:spPr bwMode="auto">
          <a:xfrm>
            <a:off x="1435006" y="1268760"/>
            <a:ext cx="4541150" cy="55892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6" y="548680"/>
            <a:ext cx="6226968" cy="511256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8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sz="4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– особая категория участников дорожного движения. Анализ результата анкетирования показал невыполнение на практике детьми Правил Дорожного Движения.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6178698"/>
          </a:xfrm>
        </p:spPr>
        <p:txBody>
          <a:bodyPr>
            <a:normAutofit/>
          </a:bodyPr>
          <a:lstStyle/>
          <a:p>
            <a:pPr algn="l"/>
            <a:r>
              <a:rPr lang="ru-RU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условий для формирования у  обучающихся культуры безопасной жизнедеятельности, как участников дорожного движения.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332657"/>
            <a:ext cx="6692280" cy="864096"/>
          </a:xfrm>
        </p:spPr>
        <p:txBody>
          <a:bodyPr>
            <a:normAutofit fontScale="90000"/>
          </a:bodyPr>
          <a:lstStyle/>
          <a:p>
            <a:r>
              <a:rPr lang="ru-RU" sz="49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67744" y="764704"/>
            <a:ext cx="6264696" cy="576064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Продолжить знакомство с правилами поведения на дороге, их обновлениями, дорожными знаками и сигналами светофора.</a:t>
            </a:r>
          </a:p>
          <a:p>
            <a:pPr algn="l"/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Формировать навыки безопасного поведения на дороге у детей через практическую деятельность.</a:t>
            </a:r>
          </a:p>
          <a:p>
            <a:pPr algn="l"/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Расширить педагогическую грамотность родителей по вопросам безопасного поведения детей на улицах и дорогах.</a:t>
            </a:r>
          </a:p>
          <a:p>
            <a:pPr algn="l"/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Развивать формы  сотрудничества и взаимодействия педагогического коллектива с семьей, подразделениями ГИБДД, общественными организациями.</a:t>
            </a:r>
          </a:p>
          <a:p>
            <a:pPr algn="l"/>
            <a:r>
              <a:rPr lang="ru-RU" sz="3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Воспитывать дисциплинированность и сознательное выполнение Правил дорожного движения, культуры поведения в дорожно-транспортном процессе.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403648" y="0"/>
            <a:ext cx="7124328" cy="1010543"/>
          </a:xfrm>
        </p:spPr>
        <p:txBody>
          <a:bodyPr>
            <a:normAutofit/>
          </a:bodyPr>
          <a:lstStyle/>
          <a:p>
            <a:r>
              <a:rPr lang="ru-RU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051720" y="836712"/>
            <a:ext cx="6840760" cy="5472608"/>
          </a:xfrm>
        </p:spPr>
        <p:txBody>
          <a:bodyPr>
            <a:normAutofit/>
          </a:bodyPr>
          <a:lstStyle/>
          <a:p>
            <a:pPr algn="l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учащихся должны сформироваться </a:t>
            </a:r>
          </a:p>
          <a:p>
            <a:pPr algn="l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параметры правил </a:t>
            </a:r>
          </a:p>
          <a:p>
            <a:pPr algn="l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безопасного поведения </a:t>
            </a:r>
          </a:p>
          <a:p>
            <a:pPr algn="l"/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улицах и дорогах:</a:t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отношение к ПДД как к важной общественной ценности;</a:t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владение навыками безопасного поведения на улицах и дорогах.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836712"/>
            <a:ext cx="6717432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Легко ли научить ребенка правильно вести себя </a:t>
            </a:r>
            <a:b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дороге?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9458" name="AutoShape 2" descr="https://smartum.com.kz/uploads/blog/blog_150519-14-41-0138947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https://smartum.com.kz/uploads/blog/blog_150519-14-41-0138947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1" name="Picture 5" descr="C:\Documents and Settings\Администратор\Рабочий стол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916832"/>
            <a:ext cx="3419872" cy="281284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9465" name="AutoShape 9" descr="https://smartum.com.kz/uploads/blog/blog_150519-14-41-0138947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6" name="Picture 10" descr="C:\Documents and Settings\Администратор\Рабочий стол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64124"/>
            <a:ext cx="5009411" cy="339387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200</Words>
  <Application>Microsoft Office PowerPoint</Application>
  <PresentationFormat>Экран (4:3)</PresentationFormat>
  <Paragraphs>41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Кружок ЮИД  «Дорожный патруль»</vt:lpstr>
      <vt:lpstr>Слайд 4</vt:lpstr>
      <vt:lpstr>Слайд 5</vt:lpstr>
      <vt:lpstr>Цель проекта:  Создание условий для формирования у  обучающихся культуры безопасной жизнедеятельности, как участников дорожного движения. </vt:lpstr>
      <vt:lpstr>Задачи проекта: </vt:lpstr>
      <vt:lpstr>Гипотеза:</vt:lpstr>
      <vt:lpstr>Легко ли научить ребенка правильно вести себя  на дороге? </vt:lpstr>
      <vt:lpstr>Чтобы определить,  стоит или движется машина, взрослому необходимо четверть секунды,  а ребенку - четыре секунды!  </vt:lpstr>
      <vt:lpstr>Обработка данных  проведения опроса </vt:lpstr>
      <vt:lpstr>Подготовительный этап.  </vt:lpstr>
      <vt:lpstr>Патрулирование перекрестков вблизи школы совместно  с родителями и  сотрудниками ГИБДД. </vt:lpstr>
      <vt:lpstr>Слайд 14</vt:lpstr>
      <vt:lpstr>Слайд 15</vt:lpstr>
      <vt:lpstr>Слайд 16</vt:lpstr>
      <vt:lpstr>Слайд 17</vt:lpstr>
      <vt:lpstr>Участие в городских акциях</vt:lpstr>
      <vt:lpstr>Слайд 19</vt:lpstr>
      <vt:lpstr>Слайд 20</vt:lpstr>
      <vt:lpstr>Участие  в городском конкурсе  «Безопасное колесо» </vt:lpstr>
      <vt:lpstr>Слайд 22</vt:lpstr>
      <vt:lpstr>Разработка безопасного маршрута от дома до школы</vt:lpstr>
      <vt:lpstr>Слайд 24</vt:lpstr>
      <vt:lpstr>Макет перекрестка школы №35</vt:lpstr>
      <vt:lpstr>Слайд 26</vt:lpstr>
      <vt:lpstr>Исходя из ПДД,  не существует такого термина, как лежачий полицейский, правильное название знака - «искусственная неровность»</vt:lpstr>
      <vt:lpstr>Завершающий этап </vt:lpstr>
      <vt:lpstr>Ответили ли мы на главный вопрос проекта:  «Зачем Дорога Без опасности?»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Учитель</cp:lastModifiedBy>
  <cp:revision>31</cp:revision>
  <dcterms:created xsi:type="dcterms:W3CDTF">2014-08-03T10:36:29Z</dcterms:created>
  <dcterms:modified xsi:type="dcterms:W3CDTF">2023-09-08T04:51:25Z</dcterms:modified>
</cp:coreProperties>
</file>